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4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lvl1pPr>
      <a:defRPr>
        <a:solidFill>
          <a:srgbClr val="514A40"/>
        </a:solidFill>
        <a:latin typeface="Cambria"/>
        <a:ea typeface="Cambria"/>
        <a:cs typeface="Cambria"/>
        <a:sym typeface="Cambria"/>
      </a:defRPr>
    </a:lvl1pPr>
    <a:lvl2pPr indent="457200">
      <a:defRPr>
        <a:solidFill>
          <a:srgbClr val="514A40"/>
        </a:solidFill>
        <a:latin typeface="Cambria"/>
        <a:ea typeface="Cambria"/>
        <a:cs typeface="Cambria"/>
        <a:sym typeface="Cambria"/>
      </a:defRPr>
    </a:lvl2pPr>
    <a:lvl3pPr indent="914400">
      <a:defRPr>
        <a:solidFill>
          <a:srgbClr val="514A40"/>
        </a:solidFill>
        <a:latin typeface="Cambria"/>
        <a:ea typeface="Cambria"/>
        <a:cs typeface="Cambria"/>
        <a:sym typeface="Cambria"/>
      </a:defRPr>
    </a:lvl3pPr>
    <a:lvl4pPr indent="1371600">
      <a:defRPr>
        <a:solidFill>
          <a:srgbClr val="514A40"/>
        </a:solidFill>
        <a:latin typeface="Cambria"/>
        <a:ea typeface="Cambria"/>
        <a:cs typeface="Cambria"/>
        <a:sym typeface="Cambria"/>
      </a:defRPr>
    </a:lvl4pPr>
    <a:lvl5pPr indent="1828800">
      <a:defRPr>
        <a:solidFill>
          <a:srgbClr val="514A40"/>
        </a:solidFill>
        <a:latin typeface="Cambria"/>
        <a:ea typeface="Cambria"/>
        <a:cs typeface="Cambria"/>
        <a:sym typeface="Cambria"/>
      </a:defRPr>
    </a:lvl5pPr>
    <a:lvl6pPr indent="2286000">
      <a:defRPr>
        <a:solidFill>
          <a:srgbClr val="514A40"/>
        </a:solidFill>
        <a:latin typeface="Cambria"/>
        <a:ea typeface="Cambria"/>
        <a:cs typeface="Cambria"/>
        <a:sym typeface="Cambria"/>
      </a:defRPr>
    </a:lvl6pPr>
    <a:lvl7pPr indent="2743200">
      <a:defRPr>
        <a:solidFill>
          <a:srgbClr val="514A40"/>
        </a:solidFill>
        <a:latin typeface="Cambria"/>
        <a:ea typeface="Cambria"/>
        <a:cs typeface="Cambria"/>
        <a:sym typeface="Cambria"/>
      </a:defRPr>
    </a:lvl7pPr>
    <a:lvl8pPr indent="3200400">
      <a:defRPr>
        <a:solidFill>
          <a:srgbClr val="514A40"/>
        </a:solidFill>
        <a:latin typeface="Cambria"/>
        <a:ea typeface="Cambria"/>
        <a:cs typeface="Cambria"/>
        <a:sym typeface="Cambria"/>
      </a:defRPr>
    </a:lvl8pPr>
    <a:lvl9pPr indent="3657600">
      <a:defRPr>
        <a:solidFill>
          <a:srgbClr val="514A40"/>
        </a:solidFill>
        <a:latin typeface="Cambria"/>
        <a:ea typeface="Cambria"/>
        <a:cs typeface="Cambria"/>
        <a:sym typeface="Cambri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1CFCB"/>
          </a:solidFill>
        </a:fill>
      </a:tcStyle>
    </a:wholeTbl>
    <a:band2H>
      <a:tcTxStyle/>
      <a:tcStyle>
        <a:tcBdr/>
        <a:fill>
          <a:solidFill>
            <a:srgbClr val="F1E9E7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85229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BE0CE"/>
          </a:solidFill>
        </a:fill>
      </a:tcStyle>
    </a:wholeTbl>
    <a:band2H>
      <a:tcTxStyle/>
      <a:tcStyle>
        <a:tcBdr/>
        <a:fill>
          <a:solidFill>
            <a:srgbClr val="F5F0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9A645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9D1D4"/>
          </a:solidFill>
        </a:fill>
      </a:tcStyle>
    </a:wholeTbl>
    <a:band2H>
      <a:tcTxStyle/>
      <a:tcStyle>
        <a:tcBdr/>
        <a:fill>
          <a:solidFill>
            <a:srgbClr val="EDEAEB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896170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5229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CECD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14A4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solidFill>
            <a:srgbClr val="514A40">
              <a:alpha val="20000"/>
            </a:srgbClr>
          </a:solidFill>
        </a:fill>
      </a:tcStyle>
    </a:firstCol>
    <a:la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50800" cap="flat">
              <a:solidFill>
                <a:srgbClr val="514A40"/>
              </a:solidFill>
              <a:prstDash val="solid"/>
              <a:bevel/>
            </a:ln>
          </a:top>
          <a:bottom>
            <a:ln w="127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mbria"/>
          <a:ea typeface="Cambria"/>
          <a:cs typeface="Cambria"/>
        </a:font>
        <a:srgbClr val="514A40"/>
      </a:tcTxStyle>
      <a:tcStyle>
        <a:tcBdr>
          <a:left>
            <a:ln w="12700" cap="flat">
              <a:solidFill>
                <a:srgbClr val="514A40"/>
              </a:solidFill>
              <a:prstDash val="solid"/>
              <a:bevel/>
            </a:ln>
          </a:left>
          <a:right>
            <a:ln w="12700" cap="flat">
              <a:solidFill>
                <a:srgbClr val="514A40"/>
              </a:solidFill>
              <a:prstDash val="solid"/>
              <a:bevel/>
            </a:ln>
          </a:right>
          <a:top>
            <a:ln w="12700" cap="flat">
              <a:solidFill>
                <a:srgbClr val="514A40"/>
              </a:solidFill>
              <a:prstDash val="solid"/>
              <a:bevel/>
            </a:ln>
          </a:top>
          <a:bottom>
            <a:ln w="25400" cap="flat">
              <a:solidFill>
                <a:srgbClr val="514A40"/>
              </a:solidFill>
              <a:prstDash val="solid"/>
              <a:bevel/>
            </a:ln>
          </a:bottom>
          <a:insideH>
            <a:ln w="12700" cap="flat">
              <a:solidFill>
                <a:srgbClr val="514A40"/>
              </a:solidFill>
              <a:prstDash val="solid"/>
              <a:bevel/>
            </a:ln>
          </a:insideH>
          <a:insideV>
            <a:ln w="12700" cap="flat">
              <a:solidFill>
                <a:srgbClr val="514A4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55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>
</file>

<file path=ppt/media/image5.tif>
</file>

<file path=ppt/media/image6.tif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10901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Arent: 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“Schatting, van”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Begreep onderwerp eerst ook niet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Doel: Iedereen begrijpen, duidelijk wij doen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Inhoud presentaite: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Eerst ik selectiviteit,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Dan Davina Heckman en haar onderzoek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Tot slot vertel ik nog iets over mijn onderzoek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Selectiviteit is wanneer de steekproef niet random is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Niet altijd te verkopen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Voorbeeld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Model, formules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Variabelen anders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Storing anders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Selectiviteit is wanneer de steekproef niet random is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Niet altijd te verkopen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Voorbeeld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Model, formules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Variabelen anders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Storing anders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Selectiviteit is wanneer de steekproef niet random is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Niet altijd te verkopen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Voorbeeld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Model, formules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Variabelen anders</a:t>
            </a:r>
          </a:p>
          <a:p>
            <a:pPr lvl="0" defTabSz="914400">
              <a:lnSpc>
                <a:spcPct val="100000"/>
              </a:lnSpc>
              <a:defRPr sz="1800"/>
            </a:pPr>
            <a:r>
              <a:rPr sz="1200">
                <a:solidFill>
                  <a:srgbClr val="514A40"/>
                </a:solidFill>
                <a:latin typeface="Cambria"/>
                <a:ea typeface="Cambria"/>
                <a:cs typeface="Cambria"/>
                <a:sym typeface="Cambria"/>
              </a:rPr>
              <a:t>Storing anders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066800" y="891539"/>
            <a:ext cx="10058400" cy="4457701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6800">
                <a:solidFill>
                  <a:srgbClr val="514A40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6800" b="1" cap="all">
                <a:solidFill>
                  <a:srgbClr val="514A40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066800" y="5360437"/>
            <a:ext cx="10058400" cy="14975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>
                <a:solidFill>
                  <a:srgbClr val="A85229"/>
                </a:solidFill>
              </a:defRPr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2000" b="1" cap="all">
                <a:solidFill>
                  <a:srgbClr val="A85229"/>
                </a:solidFill>
              </a:rPr>
              <a:t>Click to edit Master subtitle style</a:t>
            </a:r>
          </a:p>
        </p:txBody>
      </p:sp>
      <p:sp>
        <p:nvSpPr>
          <p:cNvPr id="10" name="Shape 10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blurRad="25400" dist="25400" dir="5400000" rotWithShape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0" y="5888735"/>
            <a:ext cx="12192000" cy="109729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1295400" y="1825625"/>
            <a:ext cx="4724400" cy="503237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idx="1"/>
          </p:nvPr>
        </p:nvSpPr>
        <p:spPr>
          <a:xfrm>
            <a:off x="1295400" y="1524000"/>
            <a:ext cx="4727448" cy="1250950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b="1" cap="all"/>
            </a:lvl1pPr>
          </a:lstStyle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2000" b="1" cap="all"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29" name="Shape 2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blurRad="25400" dist="25400" rotWithShape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xfrm>
            <a:off x="790302" y="685800"/>
            <a:ext cx="6126480" cy="6172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53739" y="283"/>
            <a:ext cx="4435717" cy="6856287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blurRad="25400" dist="25400" rotWithShape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7707083" y="0"/>
            <a:ext cx="54865" cy="6858000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xfrm>
            <a:off x="8229600" y="800100"/>
            <a:ext cx="3474721" cy="33147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xfrm>
            <a:off x="8229600" y="4343400"/>
            <a:ext cx="3474721" cy="2514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800"/>
              </a:spcBef>
              <a:buClrTx/>
              <a:buSzTx/>
              <a:buFontTx/>
              <a:buNone/>
              <a:defRPr sz="1800"/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514A40"/>
                </a:solidFill>
              </a:rPr>
              <a:t>Click to edit Master text styles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524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50292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  <a:effectLst>
            <a:outerShdw blurRad="25400" dist="25400" dir="5400000" rotWithShape="0">
              <a:srgbClr val="FFFFFF">
                <a:alpha val="40000"/>
              </a:srgbClr>
            </a:outerShdw>
          </a:effectLst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Shape 3"/>
          <p:cNvSpPr/>
          <p:nvPr/>
        </p:nvSpPr>
        <p:spPr>
          <a:xfrm>
            <a:off x="0" y="6257035"/>
            <a:ext cx="12192000" cy="54865"/>
          </a:xfrm>
          <a:prstGeom prst="rect">
            <a:avLst/>
          </a:prstGeom>
          <a:solidFill>
            <a:srgbClr val="A8522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9525000" y="0"/>
            <a:ext cx="1371600" cy="594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b">
            <a:normAutofit/>
          </a:bodyPr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Click to edit Master title style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1295400" y="382229"/>
            <a:ext cx="7863841" cy="6475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514A40"/>
                </a:solidFill>
              </a:rPr>
              <a:t>Fifth level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000"/>
            </a:lvl1pPr>
          </a:lstStyle>
          <a:p>
            <a:pPr lvl="0"/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1pPr>
      <a:lvl2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2pPr>
      <a:lvl3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3pPr>
      <a:lvl4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4pPr>
      <a:lvl5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5pPr>
      <a:lvl6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6pPr>
      <a:lvl7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7pPr>
      <a:lvl8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8pPr>
      <a:lvl9pPr>
        <a:lnSpc>
          <a:spcPct val="90000"/>
        </a:lnSpc>
        <a:defRPr sz="3200" b="1" cap="all">
          <a:solidFill>
            <a:srgbClr val="A85229"/>
          </a:solidFill>
          <a:effectLst>
            <a:outerShdw blurRad="38100" dist="25400" dir="18900000" rotWithShape="0">
              <a:srgbClr val="FFFFFF">
                <a:alpha val="80000"/>
              </a:srgbClr>
            </a:outerShdw>
          </a:effectLst>
          <a:latin typeface="Cambria"/>
          <a:ea typeface="Cambria"/>
          <a:cs typeface="Cambria"/>
          <a:sym typeface="Cambria"/>
        </a:defRPr>
      </a:lvl9pPr>
    </p:titleStyle>
    <p:bodyStyle>
      <a:lvl1pPr marL="274320" indent="-2286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1pPr>
      <a:lvl2pPr marL="619759" indent="-25400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2pPr>
      <a:lvl3pPr marL="971550" indent="-285750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3pPr>
      <a:lvl4pPr marL="1332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4pPr>
      <a:lvl5pPr marL="165245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5pPr>
      <a:lvl6pPr marL="192677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6pPr>
      <a:lvl7pPr marL="220109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7pPr>
      <a:lvl8pPr marL="247541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8pPr>
      <a:lvl9pPr marL="2749731" indent="-326571">
        <a:lnSpc>
          <a:spcPct val="90000"/>
        </a:lnSpc>
        <a:spcBef>
          <a:spcPts val="1800"/>
        </a:spcBef>
        <a:buClr>
          <a:srgbClr val="A85229"/>
        </a:buClr>
        <a:buSzPct val="100000"/>
        <a:buFont typeface="Arial"/>
        <a:buChar char="•"/>
        <a:defRPr sz="2000">
          <a:solidFill>
            <a:srgbClr val="514A40"/>
          </a:solidFill>
          <a:latin typeface="Cambria"/>
          <a:ea typeface="Cambria"/>
          <a:cs typeface="Cambria"/>
          <a:sym typeface="Cambria"/>
        </a:defRPr>
      </a:lvl9pPr>
    </p:bodyStyle>
    <p:otherStyle>
      <a:lvl1pPr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1pPr>
      <a:lvl2pPr indent="457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2pPr>
      <a:lvl3pPr indent="914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3pPr>
      <a:lvl4pPr indent="1371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4pPr>
      <a:lvl5pPr indent="18288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5pPr>
      <a:lvl6pPr indent="22860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6pPr>
      <a:lvl7pPr indent="27432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7pPr>
      <a:lvl8pPr indent="32004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8pPr>
      <a:lvl9pPr indent="3657600" algn="r">
        <a:defRPr sz="1000">
          <a:solidFill>
            <a:schemeClr val="tx1"/>
          </a:solidFill>
          <a:latin typeface="+mn-lt"/>
          <a:ea typeface="+mn-ea"/>
          <a:cs typeface="+mn-cs"/>
          <a:sym typeface="Cambri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xfrm>
            <a:off x="1066800" y="832757"/>
            <a:ext cx="10058400" cy="4016830"/>
          </a:xfrm>
          <a:prstGeom prst="rect">
            <a:avLst/>
          </a:prstGeom>
        </p:spPr>
        <p:txBody>
          <a:bodyPr/>
          <a:lstStyle/>
          <a:p>
            <a:pPr lvl="0" algn="ctr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5400" b="1" cap="all" dirty="0">
                <a:solidFill>
                  <a:srgbClr val="514A40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Number crunching </a:t>
            </a:r>
            <a:br>
              <a:rPr sz="5400" b="1" cap="all" dirty="0">
                <a:solidFill>
                  <a:srgbClr val="514A40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</a:br>
            <a:r>
              <a:rPr sz="8000" b="1" dirty="0" err="1">
                <a:solidFill>
                  <a:srgbClr val="514A40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Artikel</a:t>
            </a:r>
            <a:r>
              <a:rPr sz="8000" b="1" dirty="0">
                <a:solidFill>
                  <a:srgbClr val="514A40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 42</a:t>
            </a:r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xfrm>
            <a:off x="397328" y="4821592"/>
            <a:ext cx="10058401" cy="1024036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2000" b="1" dirty="0" err="1" smtClean="0">
                <a:solidFill>
                  <a:srgbClr val="A85229"/>
                </a:solidFill>
              </a:rPr>
              <a:t>Arent</a:t>
            </a:r>
            <a:r>
              <a:rPr lang="nl-NL" sz="2000" b="1" dirty="0" smtClean="0">
                <a:solidFill>
                  <a:srgbClr val="A85229"/>
                </a:solidFill>
              </a:rPr>
              <a:t> Stienstra</a:t>
            </a:r>
            <a:endParaRPr sz="2000" b="1" dirty="0">
              <a:solidFill>
                <a:srgbClr val="A85229"/>
              </a:solidFill>
            </a:endParaRPr>
          </a:p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2000" b="1" dirty="0">
                <a:solidFill>
                  <a:srgbClr val="A85229"/>
                </a:solidFill>
              </a:rPr>
              <a:t>Jord </a:t>
            </a:r>
            <a:r>
              <a:rPr lang="nl-NL" sz="2000" b="1" dirty="0" smtClean="0">
                <a:solidFill>
                  <a:srgbClr val="A85229"/>
                </a:solidFill>
              </a:rPr>
              <a:t>Rood</a:t>
            </a:r>
            <a:endParaRPr sz="2000" b="1" dirty="0">
              <a:solidFill>
                <a:srgbClr val="A85229"/>
              </a:solidFill>
            </a:endParaRPr>
          </a:p>
          <a:p>
            <a:pPr lvl="0">
              <a:defRPr sz="1800" b="0" cap="none">
                <a:solidFill>
                  <a:srgbClr val="000000"/>
                </a:solidFill>
              </a:defRPr>
            </a:pPr>
            <a:r>
              <a:rPr sz="2000" b="1" dirty="0" smtClean="0">
                <a:solidFill>
                  <a:srgbClr val="A85229"/>
                </a:solidFill>
              </a:rPr>
              <a:t>Matthias</a:t>
            </a:r>
            <a:r>
              <a:rPr lang="nl-NL" sz="2000" b="1" dirty="0" smtClean="0">
                <a:solidFill>
                  <a:srgbClr val="A85229"/>
                </a:solidFill>
              </a:rPr>
              <a:t> </a:t>
            </a:r>
            <a:r>
              <a:rPr lang="nl-NL" sz="2000" b="1" dirty="0" err="1" smtClean="0">
                <a:solidFill>
                  <a:srgbClr val="A85229"/>
                </a:solidFill>
              </a:rPr>
              <a:t>Talens</a:t>
            </a:r>
            <a:endParaRPr sz="2000" b="1" dirty="0">
              <a:solidFill>
                <a:srgbClr val="A85229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sz="3200" b="1" cap="all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Inleiding probleem</a:t>
            </a:r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lang="nl-NL" sz="3200" b="1" cap="all" dirty="0" smtClean="0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Het Algoritme</a:t>
            </a:r>
            <a:endParaRPr sz="3200" b="1" cap="all" dirty="0">
              <a:solidFill>
                <a:srgbClr val="A85229"/>
              </a:solidFill>
              <a:effectLst>
                <a:outerShdw blurRad="38100" dist="25400" dir="18900000" rotWithShape="0">
                  <a:srgbClr val="FFFFFF">
                    <a:alpha val="80000"/>
                  </a:srgbClr>
                </a:outerShdw>
              </a:effectLst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605217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  <a:t>4</a:t>
            </a:fld>
            <a:endParaRPr sz="1000">
              <a:solidFill>
                <a:srgbClr val="514A40"/>
              </a:solidFill>
            </a:endParaRPr>
          </a:p>
        </p:txBody>
      </p:sp>
      <p:pic>
        <p:nvPicPr>
          <p:cNvPr id="80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  <a:t>5</a:t>
            </a:fld>
            <a:endParaRPr sz="1000">
              <a:solidFill>
                <a:srgbClr val="514A40"/>
              </a:solidFill>
            </a:endParaRPr>
          </a:p>
        </p:txBody>
      </p:sp>
      <p:pic>
        <p:nvPicPr>
          <p:cNvPr id="8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1310" y="315321"/>
            <a:ext cx="8088116" cy="6103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  <a:t>6</a:t>
            </a:fld>
            <a:endParaRPr sz="1000">
              <a:solidFill>
                <a:srgbClr val="514A40"/>
              </a:solidFill>
            </a:endParaRPr>
          </a:p>
        </p:txBody>
      </p:sp>
      <p:pic>
        <p:nvPicPr>
          <p:cNvPr id="87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47606" y="312526"/>
            <a:ext cx="8095525" cy="6108893"/>
          </a:xfrm>
          <a:prstGeom prst="rect">
            <a:avLst/>
          </a:prstGeom>
          <a:ln w="12700">
            <a:miter lim="400000"/>
          </a:ln>
        </p:spPr>
      </p:pic>
      <p:pic>
        <p:nvPicPr>
          <p:cNvPr id="89" name="pasted-image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69778" y="253797"/>
            <a:ext cx="8251181" cy="6226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sldNum" sz="quarter" idx="2"/>
          </p:nvPr>
        </p:nvSpPr>
        <p:spPr>
          <a:xfrm>
            <a:off x="10198358" y="6426040"/>
            <a:ext cx="698242" cy="2257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000">
                <a:solidFill>
                  <a:srgbClr val="514A40"/>
                </a:solidFill>
              </a:rPr>
              <a:t>7</a:t>
            </a:fld>
            <a:endParaRPr sz="1000">
              <a:solidFill>
                <a:srgbClr val="514A40"/>
              </a:solidFill>
            </a:endParaRPr>
          </a:p>
        </p:txBody>
      </p:sp>
      <p:pic>
        <p:nvPicPr>
          <p:cNvPr id="9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9778" y="253797"/>
            <a:ext cx="8251180" cy="6226351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226" y="272668"/>
            <a:ext cx="12107548" cy="6312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/>
          <a:lstStyle/>
          <a:p>
            <a:pPr lvl="0">
              <a:defRPr sz="1800" b="0" cap="none">
                <a:solidFill>
                  <a:srgbClr val="000000"/>
                </a:solidFill>
                <a:effectLst/>
              </a:defRPr>
            </a:pPr>
            <a:r>
              <a:rPr lang="nl-NL" sz="3200" b="1" cap="all" dirty="0" smtClean="0">
                <a:solidFill>
                  <a:srgbClr val="A85229"/>
                </a:solidFill>
                <a:effectLst>
                  <a:outerShdw blurRad="38100" dist="25400" dir="18900000" rotWithShape="0">
                    <a:srgbClr val="FFFFFF">
                      <a:alpha val="80000"/>
                    </a:srgbClr>
                  </a:outerShdw>
                </a:effectLst>
              </a:rPr>
              <a:t>Vragen?</a:t>
            </a:r>
            <a:endParaRPr sz="3200" b="1" cap="all" dirty="0">
              <a:solidFill>
                <a:srgbClr val="A85229"/>
              </a:solidFill>
              <a:effectLst>
                <a:outerShdw blurRad="38100" dist="25400" dir="18900000" rotWithShape="0">
                  <a:srgbClr val="FFFFFF">
                    <a:alpha val="80000"/>
                  </a:srgbClr>
                </a:outerShdw>
              </a:effectLst>
            </a:endParaRPr>
          </a:p>
        </p:txBody>
      </p:sp>
      <p:sp>
        <p:nvSpPr>
          <p:cNvPr id="66" name="Shape 66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4277790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514A40"/>
      </a:dk1>
      <a:lt1>
        <a:srgbClr val="112B51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85229"/>
          </a:solidFill>
          <a:prstDash val="solid"/>
          <a:miter lim="8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514A40"/>
            </a:solidFill>
            <a:effectLst/>
            <a:uFillTx/>
            <a:latin typeface="Cambria"/>
            <a:ea typeface="Cambria"/>
            <a:cs typeface="Cambria"/>
            <a:sym typeface="Cambr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120</Words>
  <Application>Microsoft Office PowerPoint</Application>
  <PresentationFormat>Aangepast</PresentationFormat>
  <Paragraphs>37</Paragraphs>
  <Slides>8</Slides>
  <Notes>4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9" baseType="lpstr">
      <vt:lpstr>Default</vt:lpstr>
      <vt:lpstr>Number crunching  Artikel 42</vt:lpstr>
      <vt:lpstr>Inleiding probleem</vt:lpstr>
      <vt:lpstr>Het Algoritme</vt:lpstr>
      <vt:lpstr>PowerPoint-presentatie</vt:lpstr>
      <vt:lpstr>PowerPoint-presentatie</vt:lpstr>
      <vt:lpstr>PowerPoint-presentatie</vt:lpstr>
      <vt:lpstr>PowerPoint-presentatie</vt:lpstr>
      <vt:lpstr>Vragen?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 crunching  Artikel 42</dc:title>
  <cp:lastModifiedBy>Jord Rood</cp:lastModifiedBy>
  <cp:revision>3</cp:revision>
  <dcterms:modified xsi:type="dcterms:W3CDTF">2014-05-22T11:05:27Z</dcterms:modified>
</cp:coreProperties>
</file>